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8" r:id="rId1"/>
    <p:sldMasterId id="2147483707" r:id="rId2"/>
    <p:sldMasterId id="2147483719" r:id="rId3"/>
  </p:sldMasterIdLst>
  <p:notesMasterIdLst>
    <p:notesMasterId r:id="rId19"/>
  </p:notesMasterIdLst>
  <p:sldIdLst>
    <p:sldId id="256" r:id="rId4"/>
    <p:sldId id="264" r:id="rId5"/>
    <p:sldId id="257" r:id="rId6"/>
    <p:sldId id="263" r:id="rId7"/>
    <p:sldId id="265" r:id="rId8"/>
    <p:sldId id="259" r:id="rId9"/>
    <p:sldId id="260" r:id="rId10"/>
    <p:sldId id="267" r:id="rId11"/>
    <p:sldId id="266" r:id="rId12"/>
    <p:sldId id="272" r:id="rId13"/>
    <p:sldId id="261" r:id="rId14"/>
    <p:sldId id="270" r:id="rId15"/>
    <p:sldId id="268" r:id="rId16"/>
    <p:sldId id="271" r:id="rId17"/>
    <p:sldId id="26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64" autoAdjust="0"/>
    <p:restoredTop sz="94660"/>
  </p:normalViewPr>
  <p:slideViewPr>
    <p:cSldViewPr>
      <p:cViewPr varScale="1">
        <p:scale>
          <a:sx n="42" d="100"/>
          <a:sy n="42" d="100"/>
        </p:scale>
        <p:origin x="149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4D43A-D2B6-4E2C-B5DA-C749EC467FBB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65693-489F-4F50-820A-36834A5848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929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65693-489F-4F50-820A-36834A5848D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253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43F6-4C24-44DF-BB28-3CECF2198B79}" type="datetime1">
              <a:rPr lang="ru-RU" smtClean="0"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A26D83D1-738C-436A-8039-7CC5CAC9E8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775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38455-AD5A-4943-A77F-2BBC170F7333}" type="datetime1">
              <a:rPr lang="ru-RU" smtClean="0"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26D83D1-738C-436A-8039-7CC5CAC9E8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201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6A789-AA35-4440-8665-946E1DF8546B}" type="datetime1">
              <a:rPr lang="ru-RU" smtClean="0"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26D83D1-738C-436A-8039-7CC5CAC9E8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3016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814AB-3086-42CF-8C26-1155076C65AA}" type="datetime1">
              <a:rPr lang="ru-RU" smtClean="0"/>
              <a:t>16.11.2015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26D83D1-738C-436A-8039-7CC5CAC9E8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8360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C60EB-2CE4-4BA8-9BFC-3AF427AFBC16}" type="datetime1">
              <a:rPr lang="ru-RU" smtClean="0"/>
              <a:t>16.11.2015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26D83D1-738C-436A-8039-7CC5CAC9E8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713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5BF0F-1C6B-4E67-9B67-B1A99B7F2E9E}" type="datetime1">
              <a:rPr lang="ru-RU" smtClean="0"/>
              <a:t>16.11.2015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26D83D1-738C-436A-8039-7CC5CAC9E8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384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BFBC1E-FAA1-4791-9AD7-BC10241BF147}" type="datetime1">
              <a:rPr lang="ru-RU" smtClean="0"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83D1-738C-436A-8039-7CC5CAC9E8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7065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F3684-08ED-44F4-8DB5-12BED660CF21}" type="datetime1">
              <a:rPr lang="ru-RU" smtClean="0"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83D1-738C-436A-8039-7CC5CAC9E8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1018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CBED5-C900-48DB-9E75-4D82DC20F723}" type="datetime1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83D1-738C-436A-8039-7CC5CAC9E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37FD0-A39D-49CD-936E-FC80EFDAD020}" type="datetime1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83D1-738C-436A-8039-7CC5CAC9E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7A07D-1648-427B-8736-ACD639249E21}" type="datetime1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83D1-738C-436A-8039-7CC5CAC9E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5A575-8217-414A-A7D6-234E44835711}" type="datetime1">
              <a:rPr lang="ru-RU" smtClean="0"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83D1-738C-436A-8039-7CC5CAC9E8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890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45B78-A5A5-4206-9BEF-81A64FB764EA}" type="datetime1">
              <a:rPr lang="ru-RU" smtClean="0"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83D1-738C-436A-8039-7CC5CAC9E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F785-EFD1-4046-96B0-73378AAE3281}" type="datetime1">
              <a:rPr lang="ru-RU" smtClean="0"/>
              <a:t>16.11.2015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83D1-738C-436A-8039-7CC5CAC9E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099E6-4528-4225-B81B-F4431CBC5B8C}" type="datetime1">
              <a:rPr lang="ru-RU" smtClean="0"/>
              <a:t>16.11.2015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83D1-738C-436A-8039-7CC5CAC9E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C9306-2CFB-4F7F-BB97-50B0413CBAFE}" type="datetime1">
              <a:rPr lang="ru-RU" smtClean="0"/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83D1-738C-436A-8039-7CC5CAC9E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024FE-8BA8-4A79-9FF7-59C7B818E556}" type="datetime1">
              <a:rPr lang="ru-RU" smtClean="0"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83D1-738C-436A-8039-7CC5CAC9E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A5504-E663-467A-BCD8-D8379D8A2807}" type="datetime1">
              <a:rPr lang="ru-RU" smtClean="0"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83D1-738C-436A-8039-7CC5CAC9E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703285-3603-4660-B7E5-3593C3F39E25}" type="datetime1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83D1-738C-436A-8039-7CC5CAC9E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5BC3-8C1E-4274-BC0C-E909F0CFD5B1}" type="datetime1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83D1-738C-436A-8039-7CC5CAC9E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CC\Desktop\Новая папка (2)\Kin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4" y="0"/>
            <a:ext cx="9166592" cy="687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C\Desktop\Новая папка (2)\Kin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149080"/>
            <a:ext cx="4752528" cy="132600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805264"/>
            <a:ext cx="4680520" cy="7444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25995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9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6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4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9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19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4AD7205-A98B-4482-B31D-F46240B389D2}" type="datetime1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6D83D1-738C-436A-8039-7CC5CAC9E8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93950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3E1B1-BD31-4C0D-B9B2-06E53022A8E1}" type="datetime1">
              <a:rPr lang="ru-RU" smtClean="0"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26D83D1-738C-436A-8039-7CC5CAC9E8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1131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BE36605-CCEF-4F9F-AD15-2B039847AFC3}" type="datetime1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6D83D1-738C-436A-8039-7CC5CAC9E8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753411"/>
      </p:ext>
    </p:extLst>
  </p:cSld>
  <p:clrMapOvr>
    <a:masterClrMapping/>
  </p:clrMapOvr>
  <p:transition spd="slow">
    <p:push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F1BEEE-F7D5-4FCC-BC68-8D778C236F05}" type="datetime1">
              <a:rPr lang="ru-RU" smtClean="0"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6D83D1-738C-436A-8039-7CC5CAC9E8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410425"/>
      </p:ext>
    </p:extLst>
  </p:cSld>
  <p:clrMapOvr>
    <a:masterClrMapping/>
  </p:clrMapOvr>
  <p:transition spd="slow">
    <p:push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CA02D-48B2-4D62-B719-2E9D43380635}" type="datetime1">
              <a:rPr lang="ru-RU" smtClean="0"/>
              <a:t>16.11.2015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6D83D1-738C-436A-8039-7CC5CAC9E8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011640"/>
      </p:ext>
    </p:extLst>
  </p:cSld>
  <p:clrMapOvr>
    <a:masterClrMapping/>
  </p:clrMapOvr>
  <p:transition spd="slow">
    <p:push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FCE5CC-78E5-4830-A531-83687DB8C43A}" type="datetime1">
              <a:rPr lang="ru-RU" smtClean="0"/>
              <a:t>16.11.2015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6D83D1-738C-436A-8039-7CC5CAC9E8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036070"/>
      </p:ext>
    </p:extLst>
  </p:cSld>
  <p:clrMapOvr>
    <a:masterClrMapping/>
  </p:clrMapOvr>
  <p:transition spd="slow">
    <p:push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3A101F-A3F4-4784-A5BF-F6105DE8BA6F}" type="datetime1">
              <a:rPr lang="ru-RU" smtClean="0"/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6D83D1-738C-436A-8039-7CC5CAC9E8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982019"/>
      </p:ext>
    </p:extLst>
  </p:cSld>
  <p:clrMapOvr>
    <a:masterClrMapping/>
  </p:clrMapOvr>
  <p:transition spd="slow">
    <p:push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D16A5C9-A5A4-4617-B429-EF3909C16E3B}" type="datetime1">
              <a:rPr lang="ru-RU" smtClean="0"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6D83D1-738C-436A-8039-7CC5CAC9E8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990976"/>
      </p:ext>
    </p:extLst>
  </p:cSld>
  <p:clrMapOvr>
    <a:masterClrMapping/>
  </p:clrMapOvr>
  <p:transition spd="slow">
    <p:push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CA869C-CAD3-43EB-8634-0D96DF2CCAA1}" type="datetime1">
              <a:rPr lang="ru-RU" smtClean="0"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6D83D1-738C-436A-8039-7CC5CAC9E8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529076"/>
      </p:ext>
    </p:extLst>
  </p:cSld>
  <p:clrMapOvr>
    <a:masterClrMapping/>
  </p:clrMapOvr>
  <p:transition spd="slow">
    <p:push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A924B0-3260-42B4-B855-3D6E320E66BC}" type="datetime1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6D83D1-738C-436A-8039-7CC5CAC9E8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88228"/>
      </p:ext>
    </p:extLst>
  </p:cSld>
  <p:clrMapOvr>
    <a:masterClrMapping/>
  </p:clrMapOvr>
  <p:transition spd="slow">
    <p:push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B18FB35-05F2-4542-B192-35CF66CD7856}" type="datetime1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6D83D1-738C-436A-8039-7CC5CAC9E8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814736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F494A-2C4E-429F-934A-AD8D92ED5F89}" type="datetime1">
              <a:rPr lang="ru-RU" smtClean="0"/>
              <a:t>16.11.2015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26D83D1-738C-436A-8039-7CC5CAC9E8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2832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5ED22-8987-4140-9891-B5F0987A6BAB}" type="datetime1">
              <a:rPr lang="ru-RU" smtClean="0"/>
              <a:t>16.11.2015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26D83D1-738C-436A-8039-7CC5CAC9E8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01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01A55-F6AF-4ABE-91D3-B8A12FE56D3D}" type="datetime1">
              <a:rPr lang="ru-RU" smtClean="0"/>
              <a:t>16.11.2015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83D1-738C-436A-8039-7CC5CAC9E8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237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79E12-5EA9-41F2-9D4C-111941991377}" type="datetime1">
              <a:rPr lang="ru-RU" smtClean="0"/>
              <a:t>16.11.2015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83D1-738C-436A-8039-7CC5CAC9E8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524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4A753-EE23-4004-9C51-2C8A37F50C34}" type="datetime1">
              <a:rPr lang="ru-RU" smtClean="0"/>
              <a:t>16.11.2015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83D1-738C-436A-8039-7CC5CAC9E8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078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9BAFD-FFA7-4ABE-B745-13234676761D}" type="datetime1">
              <a:rPr lang="ru-RU" smtClean="0"/>
              <a:t>16.11.2015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26D83D1-738C-436A-8039-7CC5CAC9E8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36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A18D7-E02C-4DBB-8157-8F466F6B52E9}" type="datetime1">
              <a:rPr lang="ru-RU" smtClean="0"/>
              <a:t>16.11.2015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26D83D1-738C-436A-8039-7CC5CAC9E8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3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DEC47F-0A86-4836-A20F-27716F5C380D}" type="datetime1">
              <a:rPr lang="ru-RU" smtClean="0"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D83D1-738C-436A-8039-7CC5CAC9E8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2051" name="Picture 3" descr="C:\Users\CC\Desktop\Новая папка (2)\Kino5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286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 spd="slow">
    <p:push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northstateparent.com/parent-to-parent/wp-content/uploads/2012/10/Dont-Worry-Be-Happy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714356"/>
            <a:ext cx="5643538" cy="4126838"/>
          </a:xfrm>
          <a:prstGeom prst="rect">
            <a:avLst/>
          </a:prstGeom>
          <a:noFill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83D1-738C-436A-8039-7CC5CAC9E8A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142852"/>
            <a:ext cx="5000660" cy="571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5. Exercising your eyes</a:t>
            </a:r>
            <a:endParaRPr lang="ru-RU" sz="4000" b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85720" y="1214422"/>
            <a:ext cx="8429684" cy="2786082"/>
          </a:xfrm>
        </p:spPr>
        <p:txBody>
          <a:bodyPr>
            <a:normAutofit lnSpcReduction="10000"/>
          </a:bodyPr>
          <a:lstStyle/>
          <a:p>
            <a:pPr marL="742950" indent="-742950">
              <a:buNone/>
            </a:pPr>
            <a:r>
              <a:rPr lang="en-US" sz="4000" dirty="0" smtClean="0"/>
              <a:t>1) Close and open your eyes (3 times).</a:t>
            </a:r>
          </a:p>
          <a:p>
            <a:pPr marL="742950" indent="-742950">
              <a:buNone/>
            </a:pPr>
            <a:r>
              <a:rPr lang="en-US" sz="4000" dirty="0" smtClean="0"/>
              <a:t>2) Look left. Look right. (3 times).</a:t>
            </a:r>
          </a:p>
          <a:p>
            <a:pPr marL="742950" indent="-742950">
              <a:buNone/>
            </a:pPr>
            <a:r>
              <a:rPr lang="en-US" sz="4000" dirty="0" smtClean="0"/>
              <a:t>3) Look up. Look down. (3 times).</a:t>
            </a:r>
          </a:p>
          <a:p>
            <a:pPr marL="742950" indent="-742950">
              <a:buNone/>
            </a:pPr>
            <a:r>
              <a:rPr lang="en-US" sz="4000" dirty="0" smtClean="0"/>
              <a:t>4) Draw figure 8 with your eyes.</a:t>
            </a:r>
            <a:endParaRPr lang="ru-RU" sz="4000" dirty="0" smtClean="0"/>
          </a:p>
          <a:p>
            <a:pPr>
              <a:buNone/>
            </a:pPr>
            <a:endParaRPr lang="ru-RU" sz="4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929586" y="6356350"/>
            <a:ext cx="757214" cy="365125"/>
          </a:xfrm>
        </p:spPr>
        <p:txBody>
          <a:bodyPr/>
          <a:lstStyle/>
          <a:p>
            <a:pPr>
              <a:defRPr/>
            </a:pPr>
            <a:fld id="{C721C9F1-5DAF-4E54-A8CA-44D9D1025E8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60418" name="Picture 2" descr="http://about-vision.ru/wp-content/uploads/2015/10/Uprazhneniya.jpg"/>
          <p:cNvPicPr>
            <a:picLocks noChangeAspect="1" noChangeArrowheads="1"/>
          </p:cNvPicPr>
          <p:nvPr/>
        </p:nvPicPr>
        <p:blipFill>
          <a:blip r:embed="rId2"/>
          <a:srcRect l="7576" r="51514"/>
          <a:stretch>
            <a:fillRect/>
          </a:stretch>
        </p:blipFill>
        <p:spPr bwMode="auto">
          <a:xfrm>
            <a:off x="7072330" y="2857496"/>
            <a:ext cx="1928826" cy="29653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71438"/>
            <a:ext cx="5286380" cy="7143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6</a:t>
            </a:r>
            <a:r>
              <a:rPr lang="ru-RU" b="1" dirty="0" smtClean="0"/>
              <a:t>.</a:t>
            </a:r>
            <a:r>
              <a:rPr lang="en-US" b="1" dirty="0" smtClean="0"/>
              <a:t> Project work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3" y="928670"/>
            <a:ext cx="4857783" cy="4929222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/>
              <a:t>Imagine you have made your own film…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/>
              <a:t>Make a poster to advertise your film.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/>
              <a:t>Use pictures and pen-felts (</a:t>
            </a:r>
            <a:r>
              <a:rPr lang="ru-RU" sz="2200" b="1" dirty="0" smtClean="0"/>
              <a:t>маркеры).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Don’t forget to write about: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FF0000"/>
                </a:solidFill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</a:rPr>
              <a:t>he genre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FF0000"/>
                </a:solidFill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</a:rPr>
              <a:t>he director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FF0000"/>
                </a:solidFill>
              </a:rPr>
              <a:t>The price of the ticket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FF0000"/>
                </a:solidFill>
              </a:rPr>
              <a:t>The date/time of the premier </a:t>
            </a:r>
          </a:p>
          <a:p>
            <a:pPr marL="0" indent="0">
              <a:buNone/>
            </a:pPr>
            <a:endParaRPr lang="ru-RU" sz="2400" b="1" dirty="0"/>
          </a:p>
        </p:txBody>
      </p:sp>
      <p:pic>
        <p:nvPicPr>
          <p:cNvPr id="2052" name="Picture 4" descr="http://3.bp.blogspot.com/-mzY7_vcxOhM/VZHHWPcaSII/AAAAAAACFuM/CBV5ShQJiFg/s1600/Giant%2B7%2BDays%2Bin%2BHell%2Bbillboard.jpg"/>
          <p:cNvPicPr>
            <a:picLocks noChangeAspect="1" noChangeArrowheads="1"/>
          </p:cNvPicPr>
          <p:nvPr/>
        </p:nvPicPr>
        <p:blipFill>
          <a:blip r:embed="rId2" cstate="print"/>
          <a:srcRect l="19994" r="10026" b="2185"/>
          <a:stretch>
            <a:fillRect/>
          </a:stretch>
        </p:blipFill>
        <p:spPr bwMode="auto">
          <a:xfrm>
            <a:off x="7441244" y="3658520"/>
            <a:ext cx="1702756" cy="3199480"/>
          </a:xfrm>
          <a:prstGeom prst="rect">
            <a:avLst/>
          </a:prstGeom>
          <a:noFill/>
        </p:spPr>
      </p:pic>
      <p:pic>
        <p:nvPicPr>
          <p:cNvPr id="2054" name="Picture 6" descr="http://tv.15min.lt/uploads/ic/800x600/uploads/media/2013/09/amerikietis-5224ca56aaa4c.jpeg"/>
          <p:cNvPicPr>
            <a:picLocks noChangeAspect="1" noChangeArrowheads="1"/>
          </p:cNvPicPr>
          <p:nvPr/>
        </p:nvPicPr>
        <p:blipFill>
          <a:blip r:embed="rId3"/>
          <a:srcRect b="2940"/>
          <a:stretch>
            <a:fillRect/>
          </a:stretch>
        </p:blipFill>
        <p:spPr bwMode="auto">
          <a:xfrm>
            <a:off x="71406" y="4286256"/>
            <a:ext cx="3243897" cy="2357454"/>
          </a:xfrm>
          <a:prstGeom prst="rect">
            <a:avLst/>
          </a:prstGeom>
          <a:noFill/>
        </p:spPr>
      </p:pic>
      <p:pic>
        <p:nvPicPr>
          <p:cNvPr id="2056" name="Picture 8" descr="http://i73.beon.ru/40/80/2508040/12/109152212/Tgi2JPIv2gU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7" y="857232"/>
            <a:ext cx="4071933" cy="3053951"/>
          </a:xfrm>
          <a:prstGeom prst="rect">
            <a:avLst/>
          </a:prstGeom>
          <a:noFill/>
        </p:spPr>
      </p:pic>
      <p:pic>
        <p:nvPicPr>
          <p:cNvPr id="2058" name="Picture 10" descr="http://www.filmwallpapers.ml/web/wallpapers/wrath-of-the-titans/thumbnail/l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4286256"/>
            <a:ext cx="4221002" cy="2374314"/>
          </a:xfrm>
          <a:prstGeom prst="rect">
            <a:avLst/>
          </a:prstGeom>
          <a:noFill/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D83D1-738C-436A-8039-7CC5CAC9E8A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169000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20"/>
          <a:stretch>
            <a:fillRect/>
          </a:stretch>
        </p:blipFill>
        <p:spPr>
          <a:xfrm>
            <a:off x="285720" y="2504346"/>
            <a:ext cx="3562281" cy="3424984"/>
          </a:xfrm>
          <a:prstGeom prst="rect">
            <a:avLst/>
          </a:prstGeom>
        </p:spPr>
      </p:pic>
      <p:pic>
        <p:nvPicPr>
          <p:cNvPr id="28674" name="Picture 2" descr="G:\УЧИТЕЛЬ ГОДА\БРИГАДА ФОТКИ\brigada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928670"/>
            <a:ext cx="4667256" cy="350044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52" y="1714488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500" b="1" dirty="0" smtClean="0">
                <a:solidFill>
                  <a:srgbClr val="002060"/>
                </a:solidFill>
              </a:rPr>
              <a:t>3. The roles are played by…</a:t>
            </a:r>
            <a:endParaRPr lang="ru-RU" sz="2500" b="1" dirty="0" smtClean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880244"/>
            <a:ext cx="2928958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500" b="1" dirty="0" smtClean="0">
                <a:solidFill>
                  <a:srgbClr val="002060"/>
                </a:solidFill>
              </a:rPr>
              <a:t>1. The film is about…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1308872"/>
            <a:ext cx="293759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solidFill>
                  <a:srgbClr val="002060"/>
                </a:solidFill>
              </a:rPr>
              <a:t>2</a:t>
            </a:r>
            <a:r>
              <a:rPr lang="en-US" b="1" dirty="0" smtClean="0">
                <a:solidFill>
                  <a:srgbClr val="002060"/>
                </a:solidFill>
              </a:rPr>
              <a:t>. … </a:t>
            </a:r>
            <a:r>
              <a:rPr lang="en-US" sz="2500" b="1" dirty="0" smtClean="0">
                <a:solidFill>
                  <a:srgbClr val="002060"/>
                </a:solidFill>
              </a:rPr>
              <a:t>stars in this film. </a:t>
            </a:r>
            <a:endParaRPr lang="ru-RU" sz="2500" b="1" dirty="0" smtClean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2166128"/>
            <a:ext cx="312559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</a:pPr>
            <a:r>
              <a:rPr lang="en-US" sz="2500" b="1" dirty="0" smtClean="0">
                <a:solidFill>
                  <a:srgbClr val="002060"/>
                </a:solidFill>
              </a:rPr>
              <a:t>4. The scene is set in…</a:t>
            </a:r>
            <a:endParaRPr lang="ru-RU" sz="2500" b="1" dirty="0" smtClean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4810" y="4500570"/>
            <a:ext cx="4467595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500" b="1" dirty="0" smtClean="0">
                <a:solidFill>
                  <a:srgbClr val="002060"/>
                </a:solidFill>
              </a:rPr>
              <a:t>5. The ticket costs…</a:t>
            </a:r>
          </a:p>
          <a:p>
            <a:pPr>
              <a:buFontTx/>
              <a:buNone/>
            </a:pPr>
            <a:r>
              <a:rPr lang="en-US" sz="2500" b="1" dirty="0" smtClean="0">
                <a:solidFill>
                  <a:srgbClr val="002060"/>
                </a:solidFill>
              </a:rPr>
              <a:t>6. The genre of the film is…</a:t>
            </a:r>
          </a:p>
          <a:p>
            <a:pPr>
              <a:buFontTx/>
              <a:buNone/>
            </a:pPr>
            <a:r>
              <a:rPr lang="en-US" sz="2500" b="1" dirty="0" smtClean="0">
                <a:solidFill>
                  <a:srgbClr val="002060"/>
                </a:solidFill>
              </a:rPr>
              <a:t>7. Why should it to be watched?</a:t>
            </a:r>
            <a:endParaRPr lang="ru-RU" sz="2500" b="1" dirty="0" smtClean="0">
              <a:solidFill>
                <a:srgbClr val="002060"/>
              </a:solidFill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857356" y="71438"/>
            <a:ext cx="5286380" cy="71435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6</a:t>
            </a:r>
            <a:r>
              <a:rPr lang="ru-RU" b="1" dirty="0" smtClean="0"/>
              <a:t>.</a:t>
            </a:r>
            <a:r>
              <a:rPr lang="en-US" b="1" dirty="0" smtClean="0"/>
              <a:t> Project work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858148" y="6356350"/>
            <a:ext cx="828652" cy="365125"/>
          </a:xfrm>
        </p:spPr>
        <p:txBody>
          <a:bodyPr/>
          <a:lstStyle/>
          <a:p>
            <a:fld id="{A26D83D1-738C-436A-8039-7CC5CAC9E8A6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1406" y="142852"/>
            <a:ext cx="9001156" cy="571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7</a:t>
            </a:r>
            <a:r>
              <a:rPr lang="ru-RU" b="1" dirty="0" smtClean="0"/>
              <a:t>.</a:t>
            </a:r>
            <a:r>
              <a:rPr lang="en-US" b="1" dirty="0" smtClean="0"/>
              <a:t> Self-evaluation</a:t>
            </a:r>
            <a:endParaRPr lang="ru-RU" b="1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857224" y="1357298"/>
          <a:ext cx="7429552" cy="3880502"/>
        </p:xfrm>
        <a:graphic>
          <a:graphicData uri="http://schemas.openxmlformats.org/drawingml/2006/table">
            <a:tbl>
              <a:tblPr/>
              <a:tblGrid>
                <a:gridCol w="4000528"/>
                <a:gridCol w="785818"/>
                <a:gridCol w="714380"/>
                <a:gridCol w="785818"/>
                <a:gridCol w="1143008"/>
              </a:tblGrid>
              <a:tr h="450033">
                <a:tc rowSpan="2">
                  <a:txBody>
                    <a:bodyPr/>
                    <a:lstStyle/>
                    <a:p>
                      <a:pPr indent="203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i="1" dirty="0">
                          <a:latin typeface="Times New Roman"/>
                          <a:ea typeface="Times New Roman"/>
                          <a:cs typeface="Times New Roman"/>
                        </a:rPr>
                        <a:t>Now I can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270510" indent="-15938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>
                          <a:latin typeface="Times New Roman"/>
                          <a:ea typeface="Times New Roman"/>
                          <a:cs typeface="Times New Roman"/>
                        </a:rPr>
                        <a:t>Level</a:t>
                      </a: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Times New Roman"/>
                          <a:ea typeface="Times New Roman"/>
                          <a:cs typeface="Times New Roman"/>
                        </a:rPr>
                        <a:t>reached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16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Times New Roman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ru-RU" sz="2000" b="0" dirty="0" err="1">
                          <a:latin typeface="Times New Roman"/>
                          <a:ea typeface="Times New Roman"/>
                          <a:cs typeface="Times New Roman"/>
                        </a:rPr>
                        <a:t>oor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fair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ru-RU" sz="2000" b="0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ood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1200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excellent</a:t>
                      </a:r>
                      <a:endParaRPr lang="ru-RU" sz="2000" b="0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699">
                <a:tc>
                  <a:txBody>
                    <a:bodyPr/>
                    <a:lstStyle/>
                    <a:p>
                      <a:pPr indent="203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20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Talk </a:t>
                      </a:r>
                      <a:r>
                        <a:rPr lang="en-US" sz="2000" b="0" dirty="0">
                          <a:latin typeface="Times New Roman"/>
                          <a:ea typeface="Times New Roman"/>
                          <a:cs typeface="Times New Roman"/>
                        </a:rPr>
                        <a:t>about types of films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indent="6305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indent="6305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indent="6305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indent="6305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699">
                <a:tc>
                  <a:txBody>
                    <a:bodyPr/>
                    <a:lstStyle/>
                    <a:p>
                      <a:pPr indent="203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Times New Roman"/>
                          <a:ea typeface="Times New Roman"/>
                          <a:cs typeface="Times New Roman"/>
                        </a:rPr>
                        <a:t>Express</a:t>
                      </a: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Times New Roman"/>
                          <a:ea typeface="Times New Roman"/>
                          <a:cs typeface="Times New Roman"/>
                        </a:rPr>
                        <a:t>preferences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indent="6305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indent="6305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indent="6305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indent="6305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3412">
                <a:tc>
                  <a:txBody>
                    <a:bodyPr/>
                    <a:lstStyle/>
                    <a:p>
                      <a:pPr indent="203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Understand</a:t>
                      </a:r>
                      <a:r>
                        <a:rPr lang="ru-RU" sz="20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Times New Roman"/>
                          <a:ea typeface="Times New Roman"/>
                          <a:cs typeface="Times New Roman"/>
                        </a:rPr>
                        <a:t>information</a:t>
                      </a: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Times New Roman"/>
                          <a:ea typeface="Times New Roman"/>
                          <a:cs typeface="Times New Roman"/>
                        </a:rPr>
                        <a:t>about</a:t>
                      </a: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Times New Roman"/>
                          <a:ea typeface="Times New Roman"/>
                          <a:cs typeface="Times New Roman"/>
                        </a:rPr>
                        <a:t>films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indent="6305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indent="6305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indent="6305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indent="6305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699">
                <a:tc>
                  <a:txBody>
                    <a:bodyPr/>
                    <a:lstStyle/>
                    <a:p>
                      <a:pPr indent="203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Write</a:t>
                      </a:r>
                      <a:r>
                        <a:rPr lang="ru-RU" sz="20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Times New Roman"/>
                          <a:ea typeface="Times New Roman"/>
                          <a:cs typeface="Times New Roman"/>
                        </a:rPr>
                        <a:t>poster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indent="6305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indent="6305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indent="6305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indent="6305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699">
                <a:tc>
                  <a:txBody>
                    <a:bodyPr/>
                    <a:lstStyle/>
                    <a:p>
                      <a:pPr indent="203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Write</a:t>
                      </a:r>
                      <a:r>
                        <a:rPr lang="ru-RU" sz="20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Times New Roman"/>
                          <a:ea typeface="Times New Roman"/>
                          <a:cs typeface="Times New Roman"/>
                        </a:rPr>
                        <a:t>film</a:t>
                      </a: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000" b="0" dirty="0" err="1">
                          <a:latin typeface="Times New Roman"/>
                          <a:ea typeface="Times New Roman"/>
                          <a:cs typeface="Times New Roman"/>
                        </a:rPr>
                        <a:t>review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indent="6305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indent="6305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indent="6305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indent="6305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1699">
                <a:tc>
                  <a:txBody>
                    <a:bodyPr/>
                    <a:lstStyle/>
                    <a:p>
                      <a:pPr indent="203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Understand </a:t>
                      </a:r>
                      <a:r>
                        <a:rPr lang="en-US" sz="2000" b="0" dirty="0">
                          <a:latin typeface="Times New Roman"/>
                          <a:ea typeface="Times New Roman"/>
                          <a:cs typeface="Times New Roman"/>
                        </a:rPr>
                        <a:t>genres of films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indent="6305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indent="6305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indent="6305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0510" indent="6305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0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643174" y="5286388"/>
            <a:ext cx="4721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My mark is _________________________</a:t>
            </a:r>
            <a:endParaRPr lang="ru-RU" sz="2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4282" y="857232"/>
            <a:ext cx="4633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Student’s name _____________________</a:t>
            </a:r>
            <a:endParaRPr lang="ru-RU" sz="20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858148" y="6356350"/>
            <a:ext cx="828652" cy="365125"/>
          </a:xfrm>
        </p:spPr>
        <p:txBody>
          <a:bodyPr/>
          <a:lstStyle/>
          <a:p>
            <a:fld id="{A26D83D1-738C-436A-8039-7CC5CAC9E8A6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cs416916.vk.me/v416916061/238d/LZUlTCIVDgQ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250" r="13749"/>
          <a:stretch>
            <a:fillRect/>
          </a:stretch>
        </p:blipFill>
        <p:spPr bwMode="auto">
          <a:xfrm>
            <a:off x="7643834" y="857232"/>
            <a:ext cx="1428760" cy="5048258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1406" y="142852"/>
            <a:ext cx="9001156" cy="571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8</a:t>
            </a:r>
            <a:r>
              <a:rPr lang="ru-RU" b="1" dirty="0" smtClean="0"/>
              <a:t>. </a:t>
            </a:r>
            <a:r>
              <a:rPr lang="en-US" b="1" dirty="0" smtClean="0"/>
              <a:t>Homework</a:t>
            </a:r>
            <a:endParaRPr lang="ru-RU" b="1" dirty="0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858148" y="6356350"/>
            <a:ext cx="828652" cy="365125"/>
          </a:xfrm>
        </p:spPr>
        <p:txBody>
          <a:bodyPr/>
          <a:lstStyle/>
          <a:p>
            <a:fld id="{A26D83D1-738C-436A-8039-7CC5CAC9E8A6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571472" y="928670"/>
            <a:ext cx="7143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Watch the film “</a:t>
            </a: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Hachico</a:t>
            </a: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” and write an essay about the dog’s devotion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(100-140 words) </a:t>
            </a:r>
            <a:endParaRPr kumimoji="0" lang="en-US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9395" name="Picture 3" descr="http://3.bp.blogspot.com/_2uwWVhyje6I/TJcotLwRQ8I/AAAAAAAACFg/uuUIGxckDIE/s1600/Good+movi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000372"/>
            <a:ext cx="4804148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s00.infourok.ru/images/doc/225/28797/2/img8.jpg"/>
          <p:cNvPicPr>
            <a:picLocks noChangeAspect="1" noChangeArrowheads="1"/>
          </p:cNvPicPr>
          <p:nvPr/>
        </p:nvPicPr>
        <p:blipFill>
          <a:blip r:embed="rId2"/>
          <a:srcRect b="2777"/>
          <a:stretch>
            <a:fillRect/>
          </a:stretch>
        </p:blipFill>
        <p:spPr bwMode="auto">
          <a:xfrm>
            <a:off x="1142976" y="857232"/>
            <a:ext cx="6858016" cy="5000660"/>
          </a:xfrm>
          <a:prstGeom prst="rect">
            <a:avLst/>
          </a:prstGeom>
          <a:noFill/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2462" y="6356350"/>
            <a:ext cx="614338" cy="365125"/>
          </a:xfrm>
        </p:spPr>
        <p:txBody>
          <a:bodyPr/>
          <a:lstStyle/>
          <a:p>
            <a:fld id="{A26D83D1-738C-436A-8039-7CC5CAC9E8A6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001211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58" y="642918"/>
            <a:ext cx="7786742" cy="860674"/>
          </a:xfrm>
        </p:spPr>
        <p:txBody>
          <a:bodyPr>
            <a:noAutofit/>
          </a:bodyPr>
          <a:lstStyle/>
          <a:p>
            <a:r>
              <a:rPr lang="ru-RU" sz="3500" b="1" i="1" u="sng" dirty="0" smtClean="0"/>
              <a:t>1. </a:t>
            </a:r>
            <a:r>
              <a:rPr lang="en-US" sz="3500" b="1" i="1" u="sng" dirty="0" smtClean="0"/>
              <a:t>Predicting the topic of the lesson</a:t>
            </a:r>
            <a:endParaRPr lang="ru-RU" sz="3500" b="1" i="1" u="sng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500430" y="2428868"/>
            <a:ext cx="4429188" cy="8606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Watching the video</a:t>
            </a:r>
            <a:endParaRPr kumimoji="0" lang="ru-RU" sz="35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0972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564904"/>
            <a:ext cx="590465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lgerian" pitchFamily="82" charset="0"/>
              </a:rPr>
              <a:t>Cinematography </a:t>
            </a:r>
          </a:p>
          <a:p>
            <a:pPr algn="ctr"/>
            <a:r>
              <a:rPr lang="en-US" sz="4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lgerian" pitchFamily="82" charset="0"/>
              </a:rPr>
              <a:t>in Russia</a:t>
            </a:r>
            <a:endParaRPr lang="ru-RU" sz="4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6" name="Рисунок 5" descr="0fa1d796033162099f0fba84724f69cf3eb251134726937.jpg"/>
          <p:cNvPicPr>
            <a:picLocks noChangeAspect="1"/>
          </p:cNvPicPr>
          <p:nvPr/>
        </p:nvPicPr>
        <p:blipFill>
          <a:blip r:embed="rId3" cstate="print"/>
          <a:srcRect l="12047" r="6142"/>
          <a:stretch>
            <a:fillRect/>
          </a:stretch>
        </p:blipFill>
        <p:spPr>
          <a:xfrm rot="20822203">
            <a:off x="1380141" y="1221953"/>
            <a:ext cx="1652057" cy="1262095"/>
          </a:xfrm>
          <a:prstGeom prst="rect">
            <a:avLst/>
          </a:prstGeom>
        </p:spPr>
      </p:pic>
      <p:pic>
        <p:nvPicPr>
          <p:cNvPr id="7" name="Рисунок 6" descr="920x460_2.jpg"/>
          <p:cNvPicPr>
            <a:picLocks noChangeAspect="1"/>
          </p:cNvPicPr>
          <p:nvPr/>
        </p:nvPicPr>
        <p:blipFill>
          <a:blip r:embed="rId4" cstate="print"/>
          <a:srcRect l="3865" r="3374"/>
          <a:stretch>
            <a:fillRect/>
          </a:stretch>
        </p:blipFill>
        <p:spPr>
          <a:xfrm>
            <a:off x="2627784" y="4149079"/>
            <a:ext cx="2586760" cy="1394331"/>
          </a:xfrm>
          <a:prstGeom prst="rect">
            <a:avLst/>
          </a:prstGeom>
        </p:spPr>
      </p:pic>
      <p:pic>
        <p:nvPicPr>
          <p:cNvPr id="8" name="Рисунок 7" descr="7fb9f5u-960.jpg"/>
          <p:cNvPicPr>
            <a:picLocks noChangeAspect="1"/>
          </p:cNvPicPr>
          <p:nvPr/>
        </p:nvPicPr>
        <p:blipFill>
          <a:blip r:embed="rId5" cstate="print"/>
          <a:srcRect l="24800" t="22678" r="26375" b="16373"/>
          <a:stretch>
            <a:fillRect/>
          </a:stretch>
        </p:blipFill>
        <p:spPr>
          <a:xfrm rot="20996436">
            <a:off x="1200890" y="3449328"/>
            <a:ext cx="1152128" cy="1077797"/>
          </a:xfrm>
          <a:prstGeom prst="rect">
            <a:avLst/>
          </a:prstGeom>
        </p:spPr>
      </p:pic>
      <p:pic>
        <p:nvPicPr>
          <p:cNvPr id="9" name="Рисунок 8" descr="42279movie2.jpg"/>
          <p:cNvPicPr>
            <a:picLocks noChangeAspect="1"/>
          </p:cNvPicPr>
          <p:nvPr/>
        </p:nvPicPr>
        <p:blipFill>
          <a:blip r:embed="rId6" cstate="print"/>
          <a:srcRect t="10801" b="9401"/>
          <a:stretch>
            <a:fillRect/>
          </a:stretch>
        </p:blipFill>
        <p:spPr>
          <a:xfrm>
            <a:off x="3275856" y="1196752"/>
            <a:ext cx="3096344" cy="1389852"/>
          </a:xfrm>
          <a:prstGeom prst="rect">
            <a:avLst/>
          </a:prstGeom>
        </p:spPr>
      </p:pic>
      <p:pic>
        <p:nvPicPr>
          <p:cNvPr id="10" name="Рисунок 9" descr="151-1-f.jpg"/>
          <p:cNvPicPr>
            <a:picLocks noChangeAspect="1"/>
          </p:cNvPicPr>
          <p:nvPr/>
        </p:nvPicPr>
        <p:blipFill>
          <a:blip r:embed="rId7" cstate="print"/>
          <a:srcRect l="17713" t="9051" r="20075" b="11150"/>
          <a:stretch>
            <a:fillRect/>
          </a:stretch>
        </p:blipFill>
        <p:spPr>
          <a:xfrm rot="1122045">
            <a:off x="1259632" y="4437112"/>
            <a:ext cx="1071593" cy="1030899"/>
          </a:xfrm>
          <a:prstGeom prst="rect">
            <a:avLst/>
          </a:prstGeom>
        </p:spPr>
      </p:pic>
      <p:pic>
        <p:nvPicPr>
          <p:cNvPr id="11" name="Рисунок 10" descr="5026212541_e5b72339f1_o.jpg"/>
          <p:cNvPicPr>
            <a:picLocks noChangeAspect="1"/>
          </p:cNvPicPr>
          <p:nvPr/>
        </p:nvPicPr>
        <p:blipFill>
          <a:blip r:embed="rId8" cstate="print"/>
          <a:srcRect l="7606" t="19205" r="14005"/>
          <a:stretch>
            <a:fillRect/>
          </a:stretch>
        </p:blipFill>
        <p:spPr>
          <a:xfrm>
            <a:off x="4644008" y="4653136"/>
            <a:ext cx="1800200" cy="674717"/>
          </a:xfrm>
          <a:prstGeom prst="rect">
            <a:avLst/>
          </a:prstGeom>
        </p:spPr>
      </p:pic>
      <p:pic>
        <p:nvPicPr>
          <p:cNvPr id="12" name="Рисунок 11" descr="1393427632_63_new_edited_final.jpg"/>
          <p:cNvPicPr>
            <a:picLocks noChangeAspect="1"/>
          </p:cNvPicPr>
          <p:nvPr/>
        </p:nvPicPr>
        <p:blipFill>
          <a:blip r:embed="rId9" cstate="print"/>
          <a:srcRect l="16138"/>
          <a:stretch>
            <a:fillRect/>
          </a:stretch>
        </p:blipFill>
        <p:spPr>
          <a:xfrm>
            <a:off x="5292080" y="3501008"/>
            <a:ext cx="1364999" cy="915566"/>
          </a:xfrm>
          <a:prstGeom prst="rect">
            <a:avLst/>
          </a:prstGeom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8358214" y="6356350"/>
            <a:ext cx="328586" cy="365125"/>
          </a:xfrm>
        </p:spPr>
        <p:txBody>
          <a:bodyPr/>
          <a:lstStyle/>
          <a:p>
            <a:fld id="{A26D83D1-738C-436A-8039-7CC5CAC9E8A6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000108"/>
            <a:ext cx="6589199" cy="788666"/>
          </a:xfrm>
        </p:spPr>
        <p:txBody>
          <a:bodyPr/>
          <a:lstStyle/>
          <a:p>
            <a:r>
              <a:rPr lang="en-US" b="1" dirty="0" smtClean="0"/>
              <a:t>Educational purposes: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857364"/>
            <a:ext cx="8358246" cy="18019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200" dirty="0"/>
              <a:t> </a:t>
            </a:r>
            <a:r>
              <a:rPr lang="en-US" sz="2200" b="1" dirty="0"/>
              <a:t>improvement of </a:t>
            </a:r>
            <a:r>
              <a:rPr lang="en-US" sz="2200" b="1" dirty="0" smtClean="0"/>
              <a:t>lexical and writing skills;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b="1" dirty="0" smtClean="0"/>
              <a:t>the development </a:t>
            </a:r>
            <a:r>
              <a:rPr lang="en-US" sz="2200" b="1" dirty="0"/>
              <a:t>of creative abilities and esthetic taste </a:t>
            </a:r>
            <a:r>
              <a:rPr lang="en-US" sz="2200" b="1" dirty="0" smtClean="0"/>
              <a:t>of pupils;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b="1" dirty="0"/>
              <a:t>t</a:t>
            </a:r>
            <a:r>
              <a:rPr lang="en-US" sz="2200" b="1" dirty="0" smtClean="0"/>
              <a:t>he development of universal educational actions;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200" b="1" dirty="0"/>
              <a:t>t</a:t>
            </a:r>
            <a:r>
              <a:rPr lang="en-US" sz="2200" b="1" dirty="0" smtClean="0"/>
              <a:t>he development </a:t>
            </a:r>
            <a:r>
              <a:rPr lang="en-US" sz="2200" b="1" dirty="0"/>
              <a:t>of communicative abilities.</a:t>
            </a:r>
            <a:endParaRPr lang="en-US" sz="2200" b="1" dirty="0" smtClean="0"/>
          </a:p>
          <a:p>
            <a:pPr>
              <a:buNone/>
            </a:pP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3786190"/>
            <a:ext cx="3608167" cy="2029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62" y="3786190"/>
            <a:ext cx="3247351" cy="2029594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58148" y="6356350"/>
            <a:ext cx="828652" cy="365125"/>
          </a:xfrm>
        </p:spPr>
        <p:txBody>
          <a:bodyPr/>
          <a:lstStyle/>
          <a:p>
            <a:fld id="{A26D83D1-738C-436A-8039-7CC5CAC9E8A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622106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 стрелкой 12"/>
          <p:cNvCxnSpPr/>
          <p:nvPr/>
        </p:nvCxnSpPr>
        <p:spPr>
          <a:xfrm rot="10800000">
            <a:off x="3286116" y="2714620"/>
            <a:ext cx="571504" cy="35719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Овал 3"/>
          <p:cNvSpPr/>
          <p:nvPr/>
        </p:nvSpPr>
        <p:spPr>
          <a:xfrm>
            <a:off x="3357554" y="3000372"/>
            <a:ext cx="2214578" cy="57150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Hollywood</a:t>
            </a:r>
            <a:endParaRPr lang="ru-RU" sz="2500" dirty="0"/>
          </a:p>
        </p:txBody>
      </p:sp>
      <p:sp>
        <p:nvSpPr>
          <p:cNvPr id="5" name="Овал 4"/>
          <p:cNvSpPr/>
          <p:nvPr/>
        </p:nvSpPr>
        <p:spPr>
          <a:xfrm>
            <a:off x="5357818" y="2143116"/>
            <a:ext cx="2428892" cy="7143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genre</a:t>
            </a:r>
            <a:endParaRPr lang="ru-RU" sz="2500" dirty="0"/>
          </a:p>
        </p:txBody>
      </p:sp>
      <p:sp>
        <p:nvSpPr>
          <p:cNvPr id="6" name="Овал 5"/>
          <p:cNvSpPr/>
          <p:nvPr/>
        </p:nvSpPr>
        <p:spPr>
          <a:xfrm>
            <a:off x="5429256" y="3714752"/>
            <a:ext cx="2786082" cy="8572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film making process</a:t>
            </a:r>
            <a:endParaRPr lang="ru-RU" sz="2500" dirty="0"/>
          </a:p>
        </p:txBody>
      </p:sp>
      <p:sp>
        <p:nvSpPr>
          <p:cNvPr id="7" name="Овал 6"/>
          <p:cNvSpPr/>
          <p:nvPr/>
        </p:nvSpPr>
        <p:spPr>
          <a:xfrm>
            <a:off x="857224" y="2143116"/>
            <a:ext cx="2714644" cy="7143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corporations</a:t>
            </a:r>
            <a:endParaRPr lang="ru-RU" sz="2500" dirty="0"/>
          </a:p>
        </p:txBody>
      </p:sp>
      <p:sp>
        <p:nvSpPr>
          <p:cNvPr id="8" name="Овал 7"/>
          <p:cNvSpPr/>
          <p:nvPr/>
        </p:nvSpPr>
        <p:spPr>
          <a:xfrm>
            <a:off x="1000100" y="3714752"/>
            <a:ext cx="2500330" cy="71438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 smtClean="0"/>
              <a:t>films</a:t>
            </a:r>
            <a:endParaRPr lang="ru-RU" sz="2500" dirty="0"/>
          </a:p>
        </p:txBody>
      </p:sp>
      <p:cxnSp>
        <p:nvCxnSpPr>
          <p:cNvPr id="10" name="Прямая со стрелкой 9"/>
          <p:cNvCxnSpPr>
            <a:stCxn id="4" idx="7"/>
            <a:endCxn id="5" idx="3"/>
          </p:cNvCxnSpPr>
          <p:nvPr/>
        </p:nvCxnSpPr>
        <p:spPr>
          <a:xfrm rot="5400000" flipH="1" flipV="1">
            <a:off x="5315073" y="2685620"/>
            <a:ext cx="331189" cy="465707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5"/>
          </p:cNvCxnSpPr>
          <p:nvPr/>
        </p:nvCxnSpPr>
        <p:spPr>
          <a:xfrm rot="16200000" flipH="1">
            <a:off x="5359343" y="3376651"/>
            <a:ext cx="352112" cy="57517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4" idx="3"/>
          </p:cNvCxnSpPr>
          <p:nvPr/>
        </p:nvCxnSpPr>
        <p:spPr>
          <a:xfrm rot="5400000">
            <a:off x="3192114" y="3296431"/>
            <a:ext cx="298009" cy="68150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71406" y="0"/>
            <a:ext cx="9001156" cy="7857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500" b="1" i="1" dirty="0" smtClean="0"/>
              <a:t>2.</a:t>
            </a:r>
            <a:r>
              <a:rPr lang="en-US" sz="3500" b="1" i="1" dirty="0" smtClean="0"/>
              <a:t> Checking homework. Brainstorming.</a:t>
            </a:r>
            <a:endParaRPr lang="ru-RU" sz="3500" b="1" i="1" dirty="0"/>
          </a:p>
        </p:txBody>
      </p: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>
          <a:xfrm>
            <a:off x="7929586" y="6356350"/>
            <a:ext cx="757214" cy="365125"/>
          </a:xfrm>
        </p:spPr>
        <p:txBody>
          <a:bodyPr/>
          <a:lstStyle/>
          <a:p>
            <a:fld id="{A26D83D1-738C-436A-8039-7CC5CAC9E8A6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857256"/>
          </a:xfrm>
        </p:spPr>
        <p:txBody>
          <a:bodyPr>
            <a:normAutofit/>
          </a:bodyPr>
          <a:lstStyle/>
          <a:p>
            <a:r>
              <a:rPr lang="ru-RU" sz="3500" b="1" i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3.</a:t>
            </a:r>
            <a:r>
              <a:rPr lang="en-US" sz="3500" b="1" i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Reading (3 min)</a:t>
            </a:r>
            <a:endParaRPr lang="ru-RU" sz="3500" b="1" i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786873" cy="72863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b="1" dirty="0" smtClean="0"/>
              <a:t>Read the text and decide if the statement is true, false or unstated.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131758"/>
              </p:ext>
            </p:extLst>
          </p:nvPr>
        </p:nvGraphicFramePr>
        <p:xfrm>
          <a:off x="714348" y="2285992"/>
          <a:ext cx="7560840" cy="3188900"/>
        </p:xfrm>
        <a:graphic>
          <a:graphicData uri="http://schemas.openxmlformats.org/drawingml/2006/table">
            <a:tbl>
              <a:tblPr firstRow="1" firstCol="1" bandRow="1"/>
              <a:tblGrid>
                <a:gridCol w="5400600"/>
                <a:gridCol w="2160240"/>
              </a:tblGrid>
              <a:tr h="4271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True/False/Unstated</a:t>
                      </a:r>
                      <a:endParaRPr lang="ru-RU" sz="18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B8B7"/>
                    </a:solidFill>
                  </a:tcPr>
                </a:tc>
              </a:tr>
              <a:tr h="64441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</a:t>
                      </a:r>
                      <a:r>
                        <a:rPr lang="en-US" sz="1800" b="1" i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Lumiere</a:t>
                      </a: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brothers’ film was the first step into the development of Russian cinematography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True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first sound films simultaneously appeared in  the USSR, the UK and Germany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False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1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film “The battleship “Potemkin” was the first colour film</a:t>
                      </a:r>
                      <a:endParaRPr lang="ru-RU" sz="18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Unstated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1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“The Stone flower” won the 1961 Award for Best Film</a:t>
                      </a:r>
                      <a:endParaRPr lang="ru-RU" sz="18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False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1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More than 12  films are produced every year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False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9586" y="6356350"/>
            <a:ext cx="757214" cy="365125"/>
          </a:xfrm>
        </p:spPr>
        <p:txBody>
          <a:bodyPr/>
          <a:lstStyle/>
          <a:p>
            <a:fld id="{A26D83D1-738C-436A-8039-7CC5CAC9E8A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86116" y="2071678"/>
            <a:ext cx="1944216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cast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8320119" cy="545239"/>
          </a:xfrm>
        </p:spPr>
        <p:txBody>
          <a:bodyPr>
            <a:noAutofit/>
          </a:bodyPr>
          <a:lstStyle/>
          <a:p>
            <a:r>
              <a:rPr lang="ru-RU" sz="3500" b="1" i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4.</a:t>
            </a:r>
            <a:r>
              <a:rPr lang="en-US" sz="3500" b="1" i="1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Post-reading activity. Word-building</a:t>
            </a:r>
            <a:endParaRPr lang="ru-RU" sz="3500" b="1" i="1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47964"/>
            <a:ext cx="8929718" cy="9094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/>
              <a:t>Who makes a film? Form the nouns that mean </a:t>
            </a:r>
            <a:r>
              <a:rPr lang="en-US" sz="2800" b="1" u="sng" dirty="0" smtClean="0"/>
              <a:t>film-making professions</a:t>
            </a:r>
            <a:r>
              <a:rPr lang="en-US" sz="2800" b="1" dirty="0" smtClean="0"/>
              <a:t>.   </a:t>
            </a:r>
            <a:endParaRPr lang="ru-RU" sz="28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1289307"/>
              </p:ext>
            </p:extLst>
          </p:nvPr>
        </p:nvGraphicFramePr>
        <p:xfrm>
          <a:off x="1857356" y="2571744"/>
          <a:ext cx="4929222" cy="3014044"/>
        </p:xfrm>
        <a:graphic>
          <a:graphicData uri="http://schemas.openxmlformats.org/drawingml/2006/table">
            <a:tbl>
              <a:tblPr firstRow="1" firstCol="1" bandRow="1"/>
              <a:tblGrid>
                <a:gridCol w="2143140"/>
                <a:gridCol w="2786082"/>
              </a:tblGrid>
              <a:tr h="322281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Verb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Noun (person)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22281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act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81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produce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produc</a:t>
                      </a:r>
                      <a:r>
                        <a:rPr lang="en-US" sz="2000" b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81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direct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direct</a:t>
                      </a:r>
                      <a:r>
                        <a:rPr lang="en-US" sz="2000" b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</a:t>
                      </a:r>
                      <a:r>
                        <a:rPr lang="en-US" sz="2000" b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81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write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writ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81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operate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operat</a:t>
                      </a:r>
                      <a:r>
                        <a:rPr lang="en-US" sz="2000" b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459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photograph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photograph</a:t>
                      </a:r>
                      <a:r>
                        <a:rPr lang="en-US" sz="2000" b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81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animate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animat</a:t>
                      </a:r>
                      <a:r>
                        <a:rPr lang="en-US" sz="2000" b="1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281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compose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compos</a:t>
                      </a:r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er</a:t>
                      </a: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45" marR="603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9586" y="6356350"/>
            <a:ext cx="757214" cy="365125"/>
          </a:xfrm>
        </p:spPr>
        <p:txBody>
          <a:bodyPr/>
          <a:lstStyle/>
          <a:p>
            <a:fld id="{A26D83D1-738C-436A-8039-7CC5CAC9E8A6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/>
          <a:lstStyle/>
          <a:p>
            <a:pPr algn="ctr" eaLnBrk="1" hangingPunct="1"/>
            <a:r>
              <a:rPr lang="en-US" sz="2400" b="1" u="sng" dirty="0" smtClean="0">
                <a:solidFill>
                  <a:srgbClr val="002060"/>
                </a:solidFill>
              </a:rPr>
              <a:t>THE PEOPLE WHO MAKE A MOTION PICTURE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285860"/>
            <a:ext cx="77724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Producer </a:t>
            </a:r>
            <a:r>
              <a:rPr lang="ru-RU" sz="2400" b="1" dirty="0" smtClean="0">
                <a:solidFill>
                  <a:srgbClr val="002060"/>
                </a:solidFill>
              </a:rPr>
              <a:t>-  продюсер, режиссер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Screenwriter </a:t>
            </a:r>
            <a:r>
              <a:rPr lang="ru-RU" sz="2400" b="1" dirty="0" smtClean="0">
                <a:solidFill>
                  <a:srgbClr val="002060"/>
                </a:solidFill>
              </a:rPr>
              <a:t>- сценарист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Director </a:t>
            </a:r>
            <a:r>
              <a:rPr lang="ru-RU" sz="2400" b="1" dirty="0" smtClean="0">
                <a:solidFill>
                  <a:srgbClr val="002060"/>
                </a:solidFill>
              </a:rPr>
              <a:t>- директор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Unit Production Manager</a:t>
            </a:r>
            <a:r>
              <a:rPr lang="ru-RU" sz="2400" b="1" dirty="0" smtClean="0">
                <a:solidFill>
                  <a:srgbClr val="002060"/>
                </a:solidFill>
              </a:rPr>
              <a:t> –ассистент режиссера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Casting Director  </a:t>
            </a:r>
            <a:r>
              <a:rPr lang="ru-RU" sz="2400" b="1" dirty="0" smtClean="0">
                <a:solidFill>
                  <a:srgbClr val="002060"/>
                </a:solidFill>
              </a:rPr>
              <a:t>- ассистент по подбору актеров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Actors </a:t>
            </a:r>
            <a:r>
              <a:rPr lang="ru-RU" sz="2400" b="1" dirty="0" smtClean="0">
                <a:solidFill>
                  <a:srgbClr val="002060"/>
                </a:solidFill>
              </a:rPr>
              <a:t> - актеры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Stunt People  </a:t>
            </a:r>
            <a:r>
              <a:rPr lang="ru-RU" sz="2400" b="1" dirty="0" smtClean="0">
                <a:solidFill>
                  <a:srgbClr val="002060"/>
                </a:solidFill>
              </a:rPr>
              <a:t>- дублеры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Animal “Actors” </a:t>
            </a:r>
            <a:r>
              <a:rPr lang="ru-RU" sz="2400" b="1" dirty="0" smtClean="0">
                <a:solidFill>
                  <a:srgbClr val="002060"/>
                </a:solidFill>
              </a:rPr>
              <a:t>– животные-актеры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Film and Sound Director - </a:t>
            </a:r>
            <a:r>
              <a:rPr lang="ru-RU" sz="2400" b="1" dirty="0" smtClean="0">
                <a:solidFill>
                  <a:srgbClr val="002060"/>
                </a:solidFill>
              </a:rPr>
              <a:t>звукорежиссер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Designers</a:t>
            </a:r>
            <a:r>
              <a:rPr lang="ru-RU" sz="2400" b="1" dirty="0" smtClean="0">
                <a:solidFill>
                  <a:srgbClr val="002060"/>
                </a:solidFill>
              </a:rPr>
              <a:t>  - дизайнеры, оформители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Camera operators</a:t>
            </a:r>
            <a:r>
              <a:rPr lang="ru-RU" sz="2400" b="1" dirty="0" smtClean="0">
                <a:solidFill>
                  <a:srgbClr val="002060"/>
                </a:solidFill>
              </a:rPr>
              <a:t> -</a:t>
            </a:r>
            <a:r>
              <a:rPr lang="en-US" sz="2400" b="1" dirty="0" smtClean="0">
                <a:solidFill>
                  <a:srgbClr val="002060"/>
                </a:solidFill>
              </a:rPr>
              <a:t>  </a:t>
            </a:r>
            <a:r>
              <a:rPr lang="ru-RU" sz="2400" b="1" dirty="0" smtClean="0">
                <a:solidFill>
                  <a:srgbClr val="002060"/>
                </a:solidFill>
              </a:rPr>
              <a:t>операторы</a:t>
            </a:r>
            <a:r>
              <a:rPr lang="en-US" sz="2400" b="1" dirty="0" smtClean="0">
                <a:solidFill>
                  <a:srgbClr val="002060"/>
                </a:solidFill>
              </a:rPr>
              <a:t>                          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929586" y="6356350"/>
            <a:ext cx="757214" cy="365125"/>
          </a:xfrm>
        </p:spPr>
        <p:txBody>
          <a:bodyPr/>
          <a:lstStyle/>
          <a:p>
            <a:fld id="{A26D83D1-738C-436A-8039-7CC5CAC9E8A6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912826"/>
            <a:ext cx="6845300" cy="451643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8195" name="Rectangle 11"/>
          <p:cNvSpPr>
            <a:spLocks noChangeArrowheads="1"/>
          </p:cNvSpPr>
          <p:nvPr/>
        </p:nvSpPr>
        <p:spPr bwMode="auto">
          <a:xfrm>
            <a:off x="3071802" y="5429264"/>
            <a:ext cx="3133487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r>
              <a:rPr kumimoji="1" lang="en-US" sz="2500" b="1" dirty="0" smtClean="0">
                <a:solidFill>
                  <a:srgbClr val="002060"/>
                </a:solidFill>
              </a:rPr>
              <a:t>The </a:t>
            </a:r>
            <a:r>
              <a:rPr kumimoji="1" lang="ru-RU" sz="2500" b="1" dirty="0" err="1" smtClean="0">
                <a:solidFill>
                  <a:srgbClr val="002060"/>
                </a:solidFill>
              </a:rPr>
              <a:t>Animator</a:t>
            </a:r>
            <a:r>
              <a:rPr kumimoji="1" lang="ru-RU" sz="2500" b="1" dirty="0" smtClean="0">
                <a:solidFill>
                  <a:srgbClr val="002060"/>
                </a:solidFill>
              </a:rPr>
              <a:t> </a:t>
            </a:r>
            <a:r>
              <a:rPr kumimoji="1" lang="ru-RU" sz="2500" b="1" dirty="0" err="1">
                <a:solidFill>
                  <a:srgbClr val="002060"/>
                </a:solidFill>
              </a:rPr>
              <a:t>at</a:t>
            </a:r>
            <a:r>
              <a:rPr kumimoji="1" lang="ru-RU" sz="2500" b="1" dirty="0">
                <a:solidFill>
                  <a:srgbClr val="002060"/>
                </a:solidFill>
              </a:rPr>
              <a:t> </a:t>
            </a:r>
            <a:r>
              <a:rPr kumimoji="1" lang="ru-RU" sz="2500" b="1" dirty="0" err="1">
                <a:solidFill>
                  <a:srgbClr val="002060"/>
                </a:solidFill>
              </a:rPr>
              <a:t>Work</a:t>
            </a:r>
            <a:endParaRPr kumimoji="1" lang="ru-RU" sz="2500" b="1" dirty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858148" y="6356350"/>
            <a:ext cx="828652" cy="365125"/>
          </a:xfrm>
        </p:spPr>
        <p:txBody>
          <a:bodyPr/>
          <a:lstStyle/>
          <a:p>
            <a:fld id="{A26D83D1-738C-436A-8039-7CC5CAC9E8A6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limov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358</TotalTime>
  <Words>481</Words>
  <Application>Microsoft Office PowerPoint</Application>
  <PresentationFormat>Экран (4:3)</PresentationFormat>
  <Paragraphs>142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Algerian</vt:lpstr>
      <vt:lpstr>Arial</vt:lpstr>
      <vt:lpstr>Calibri</vt:lpstr>
      <vt:lpstr>Century Gothic</vt:lpstr>
      <vt:lpstr>Times New Roman</vt:lpstr>
      <vt:lpstr>Wingdings</vt:lpstr>
      <vt:lpstr>Wingdings 3</vt:lpstr>
      <vt:lpstr>Легкий дым</vt:lpstr>
      <vt:lpstr>Тема Office</vt:lpstr>
      <vt:lpstr>Klimov</vt:lpstr>
      <vt:lpstr>Презентация PowerPoint</vt:lpstr>
      <vt:lpstr>1. Predicting the topic of the lesson</vt:lpstr>
      <vt:lpstr>Презентация PowerPoint</vt:lpstr>
      <vt:lpstr>Educational purposes:</vt:lpstr>
      <vt:lpstr>Презентация PowerPoint</vt:lpstr>
      <vt:lpstr>3. Reading (3 min)</vt:lpstr>
      <vt:lpstr>4. Post-reading activity. Word-building</vt:lpstr>
      <vt:lpstr>THE PEOPLE WHO MAKE A MOTION PICTURE </vt:lpstr>
      <vt:lpstr>Презентация PowerPoint</vt:lpstr>
      <vt:lpstr>5. Exercising your eyes</vt:lpstr>
      <vt:lpstr>6. Project work </vt:lpstr>
      <vt:lpstr>6. Project work </vt:lpstr>
      <vt:lpstr>7. Self-evaluation</vt:lpstr>
      <vt:lpstr>8. Homework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 года - 2016</dc:title>
  <dc:creator>Арсен</dc:creator>
  <cp:lastModifiedBy>Арсен</cp:lastModifiedBy>
  <cp:revision>42</cp:revision>
  <dcterms:created xsi:type="dcterms:W3CDTF">2015-11-14T15:08:46Z</dcterms:created>
  <dcterms:modified xsi:type="dcterms:W3CDTF">2015-11-15T21:03:00Z</dcterms:modified>
</cp:coreProperties>
</file>